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y="6858000" cx="12192000"/>
  <p:notesSz cx="6858000" cy="9144000"/>
  <p:embeddedFontLst>
    <p:embeddedFont>
      <p:font typeface="Proxima Nova"/>
      <p:regular r:id="rId49"/>
      <p:bold r:id="rId50"/>
      <p:italic r:id="rId51"/>
      <p:boldItalic r:id="rId52"/>
    </p:embeddedFont>
    <p:embeddedFont>
      <p:font typeface="Nunito"/>
      <p:regular r:id="rId53"/>
      <p:bold r:id="rId54"/>
      <p:italic r:id="rId55"/>
      <p:boldItalic r:id="rId56"/>
    </p:embeddedFont>
    <p:embeddedFont>
      <p:font typeface="Proxima Nova Extrabold"/>
      <p:bold r:id="rId57"/>
    </p:embeddedFont>
    <p:embeddedFont>
      <p:font typeface="Proxima Nova Semibold"/>
      <p:regular r:id="rId58"/>
      <p:bold r:id="rId59"/>
      <p:boldItalic r:id="rId60"/>
    </p:embeddedFont>
    <p:embeddedFont>
      <p:font typeface="Nunito Light"/>
      <p:regular r:id="rId61"/>
      <p:bold r:id="rId62"/>
      <p:italic r:id="rId63"/>
      <p:boldItalic r:id="rId6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5B1D1E3-C459-464A-BDC3-62417E724B29}">
  <a:tblStyle styleId="{85B1D1E3-C459-464A-BDC3-62417E724B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NunitoLight-bold.fntdata"/><Relationship Id="rId61" Type="http://schemas.openxmlformats.org/officeDocument/2006/relationships/font" Target="fonts/NunitoLight-regular.fntdata"/><Relationship Id="rId20" Type="http://schemas.openxmlformats.org/officeDocument/2006/relationships/slide" Target="slides/slide15.xml"/><Relationship Id="rId64" Type="http://schemas.openxmlformats.org/officeDocument/2006/relationships/font" Target="fonts/NunitoLight-boldItalic.fntdata"/><Relationship Id="rId63" Type="http://schemas.openxmlformats.org/officeDocument/2006/relationships/font" Target="fonts/NunitoLight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font" Target="fonts/ProximaNovaSemibold-boldItalic.fntdata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ProximaNova-italic.fntdata"/><Relationship Id="rId50" Type="http://schemas.openxmlformats.org/officeDocument/2006/relationships/font" Target="fonts/ProximaNova-bold.fntdata"/><Relationship Id="rId53" Type="http://schemas.openxmlformats.org/officeDocument/2006/relationships/font" Target="fonts/Nunito-regular.fntdata"/><Relationship Id="rId52" Type="http://schemas.openxmlformats.org/officeDocument/2006/relationships/font" Target="fonts/ProximaNova-boldItalic.fntdata"/><Relationship Id="rId11" Type="http://schemas.openxmlformats.org/officeDocument/2006/relationships/slide" Target="slides/slide6.xml"/><Relationship Id="rId55" Type="http://schemas.openxmlformats.org/officeDocument/2006/relationships/font" Target="fonts/Nunito-italic.fntdata"/><Relationship Id="rId10" Type="http://schemas.openxmlformats.org/officeDocument/2006/relationships/slide" Target="slides/slide5.xml"/><Relationship Id="rId54" Type="http://schemas.openxmlformats.org/officeDocument/2006/relationships/font" Target="fonts/Nunito-bold.fntdata"/><Relationship Id="rId13" Type="http://schemas.openxmlformats.org/officeDocument/2006/relationships/slide" Target="slides/slide8.xml"/><Relationship Id="rId57" Type="http://schemas.openxmlformats.org/officeDocument/2006/relationships/font" Target="fonts/ProximaNovaExtrabold-bold.fntdata"/><Relationship Id="rId12" Type="http://schemas.openxmlformats.org/officeDocument/2006/relationships/slide" Target="slides/slide7.xml"/><Relationship Id="rId56" Type="http://schemas.openxmlformats.org/officeDocument/2006/relationships/font" Target="fonts/Nunito-boldItalic.fntdata"/><Relationship Id="rId15" Type="http://schemas.openxmlformats.org/officeDocument/2006/relationships/slide" Target="slides/slide10.xml"/><Relationship Id="rId59" Type="http://schemas.openxmlformats.org/officeDocument/2006/relationships/font" Target="fonts/ProximaNovaSemibold-bold.fntdata"/><Relationship Id="rId14" Type="http://schemas.openxmlformats.org/officeDocument/2006/relationships/slide" Target="slides/slide9.xml"/><Relationship Id="rId58" Type="http://schemas.openxmlformats.org/officeDocument/2006/relationships/font" Target="fonts/ProximaNovaSemibold-regular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youtube.com/watch?v=OYwUczdT3CU" TargetMode="Externa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643a1a38a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643a1a38a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643a1a38a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64ee5bf942_0_2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64ee5bf942_0_2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64ee5bf942_0_2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275657160_0_2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275657160_0_2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6275657160_0_2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4ee5bf942_0_2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4ee5bf942_0_2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64ee5bf942_0_2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5f4b591eb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5f4b591eb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f9685ffbf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5f9685ffbf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5f9685ffbf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5f7c14652e_0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5f7c14652e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5f7c14652e_0_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f7c14652e_0_9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5f7c14652e_0_9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5f7c14652e_0_9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f835370d4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5f835370d4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5f835370d4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f6627fab7_2_2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5f6627fab7_2_2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12beea7d3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612beea7d3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5f95a15999_0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5f95a15999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5f95a15999_0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5faa5d5c5a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5faa5d5c5a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5faa5d5c5a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60fbc23b13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60fbc23b13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60fbc23b13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612beea7d3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612beea7d3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latin typeface="Arial"/>
                <a:ea typeface="Arial"/>
                <a:cs typeface="Arial"/>
                <a:sym typeface="Arial"/>
                <a:hlinkClick r:id="rId2"/>
              </a:rPr>
              <a:t>https://www.youtube.com/watch?v=OYwUczdT3CU</a:t>
            </a:r>
            <a:endParaRPr sz="1800">
              <a:latin typeface="Nunito Light"/>
              <a:ea typeface="Nunito Light"/>
              <a:cs typeface="Nunito Light"/>
              <a:sym typeface="Nunito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612beea7d3_0_1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5faa5d5c5a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5faa5d5c5a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5faa5d5c5a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f95a15999_0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5f95a15999_0_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9" name="Google Shape;319;g5f95a15999_0_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f95a15999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5f95a15999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5f95a15999_0_1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5f95a15999_0_1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5f95a15999_0_1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5faa5d5c5a_0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5faa5d5c5a_0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g5faa5d5c5a_0_2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5faa5d5c5a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5faa5d5c5a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g5faa5d5c5a_0_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12beea7d3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612beea7d3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5fadef40ce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5fadef40ce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g5fadef40ce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612beea7d3_0_3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0" name="Google Shape;360;g612beea7d3_0_3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g612beea7d3_0_3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0fbc23b13_1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60fbc23b13_1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12beea7d3_0_1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12beea7d3_0_1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612beea7d3_0_1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0fefa83b8_0_1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0fefa83b8_0_1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60fefa83b8_0_1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64ee5bf942_0_2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64ee5bf942_0_2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5" name="Google Shape;385;g64ee5bf942_0_2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612beea7d3_0_1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612beea7d3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612beea7d3_0_1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0fefa83b8_0_1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g60fefa83b8_0_1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610912e149_0_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610912e149_0_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610912e149_0_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10912e149_0_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10912e149_0_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610912e149_0_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43a1a38a0_0_1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43a1a38a0_0_1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643a1a38a0_0_13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60fbc23b13_1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60fbc23b13_1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g60fbc23b13_1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60fefa83b8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60fefa83b8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g60fefa83b8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5f95a15999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5f95a15999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5f95a15999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5fadef40c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g5fadef40c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12beea7d3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12beea7d3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612beea7d3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12beea7d3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12beea7d3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612beea7d3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12beea7d3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612beea7d3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612beea7d3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612beea7d3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612beea7d3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612beea7d3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4ee5bf942_0_1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Clase #13</a:t>
            </a:r>
            <a:endParaRPr/>
          </a:p>
        </p:txBody>
      </p:sp>
      <p:sp>
        <p:nvSpPr>
          <p:cNvPr id="194" name="Google Shape;194;g64ee5bf942_0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ro - Cierre">
  <p:cSld name="Intro - Cierr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549558" y="3019927"/>
            <a:ext cx="2983345" cy="818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Quot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1"/>
          <p:cNvSpPr txBox="1"/>
          <p:nvPr/>
        </p:nvSpPr>
        <p:spPr>
          <a:xfrm>
            <a:off x="1500958" y="1318432"/>
            <a:ext cx="862800" cy="21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300" u="none" cap="none" strike="noStrike">
                <a:solidFill>
                  <a:srgbClr val="4B22F4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900"/>
          </a:p>
        </p:txBody>
      </p:sp>
      <p:sp>
        <p:nvSpPr>
          <p:cNvPr id="87" name="Google Shape;87;p11"/>
          <p:cNvSpPr/>
          <p:nvPr/>
        </p:nvSpPr>
        <p:spPr>
          <a:xfrm>
            <a:off x="0" y="6737927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Google Shape;88;p11"/>
          <p:cNvSpPr txBox="1"/>
          <p:nvPr>
            <p:ph type="title"/>
          </p:nvPr>
        </p:nvSpPr>
        <p:spPr>
          <a:xfrm>
            <a:off x="2363948" y="1566867"/>
            <a:ext cx="6769200" cy="167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BA1CE"/>
              </a:buClr>
              <a:buSzPts val="3200"/>
              <a:buFont typeface="Proxima Nova"/>
              <a:buNone/>
              <a:defRPr sz="3200">
                <a:solidFill>
                  <a:srgbClr val="ABA1CE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áficos">
  <p:cSld name="Gráficos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2"/>
          <p:cNvSpPr/>
          <p:nvPr/>
        </p:nvSpPr>
        <p:spPr>
          <a:xfrm>
            <a:off x="0" y="0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2"/>
          <p:cNvSpPr/>
          <p:nvPr>
            <p:ph idx="2" type="chart"/>
          </p:nvPr>
        </p:nvSpPr>
        <p:spPr>
          <a:xfrm>
            <a:off x="976500" y="2222549"/>
            <a:ext cx="53607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B22F4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900"/>
              <a:buFont typeface="Noto Sans Symbols"/>
              <a:buChar char="▪"/>
              <a:defRPr b="0" i="0" sz="19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7600561" y="2214143"/>
            <a:ext cx="3487500" cy="10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pic>
        <p:nvPicPr>
          <p:cNvPr id="94" name="Google Shape;94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301297" y="6190509"/>
            <a:ext cx="520867" cy="4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2"/>
          <p:cNvSpPr/>
          <p:nvPr/>
        </p:nvSpPr>
        <p:spPr>
          <a:xfrm>
            <a:off x="478779" y="669904"/>
            <a:ext cx="660300" cy="2484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2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Proxima Nova Extrabold"/>
              <a:buNone/>
              <a:defRPr sz="37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orcentaje">
  <p:cSld name="Porcentaje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0" y="0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 txBox="1"/>
          <p:nvPr>
            <p:ph idx="1" type="body"/>
          </p:nvPr>
        </p:nvSpPr>
        <p:spPr>
          <a:xfrm>
            <a:off x="6319827" y="2452939"/>
            <a:ext cx="3487500" cy="10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101" name="Google Shape;101;p13"/>
          <p:cNvSpPr/>
          <p:nvPr/>
        </p:nvSpPr>
        <p:spPr>
          <a:xfrm>
            <a:off x="478779" y="669904"/>
            <a:ext cx="660300" cy="2484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433306" y="6190509"/>
            <a:ext cx="520867" cy="4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3"/>
          <p:cNvSpPr txBox="1"/>
          <p:nvPr>
            <p:ph idx="2" type="body"/>
          </p:nvPr>
        </p:nvSpPr>
        <p:spPr>
          <a:xfrm>
            <a:off x="1996195" y="2450661"/>
            <a:ext cx="3757200" cy="1893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2800"/>
              <a:buFont typeface="Proxima Nova Extrabold"/>
              <a:buNone/>
              <a:defRPr sz="128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None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104" name="Google Shape;104;p13"/>
          <p:cNvSpPr txBox="1"/>
          <p:nvPr>
            <p:ph type="title"/>
          </p:nvPr>
        </p:nvSpPr>
        <p:spPr>
          <a:xfrm>
            <a:off x="572320" y="462453"/>
            <a:ext cx="105156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Proxima Nova Extrabold"/>
              <a:buNone/>
              <a:defRPr sz="3700"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ción">
  <p:cSld name="CUSTOM">
    <p:bg>
      <p:bgPr>
        <a:solidFill>
          <a:schemeClr val="dk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4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3700">
                <a:solidFill>
                  <a:srgbClr val="FFFFFF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latin typeface="Nunito Light"/>
                <a:ea typeface="Nunito Light"/>
                <a:cs typeface="Nunito Light"/>
                <a:sym typeface="Nunito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co con logo">
  <p:cSld name="Blanco con logo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00197" y="6227455"/>
            <a:ext cx="1760364" cy="4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co con isotipo ">
  <p:cSld name="Blanco con isotipo 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0" y="6737927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508191" y="6190509"/>
            <a:ext cx="520867" cy="4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co">
  <p:cSld name="Blanco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7"/>
          <p:cNvSpPr/>
          <p:nvPr/>
        </p:nvSpPr>
        <p:spPr>
          <a:xfrm>
            <a:off x="0" y="6737927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>
  <p:cSld name="Diapositiva de título">
    <p:bg>
      <p:bgPr>
        <a:solidFill>
          <a:schemeClr val="lt1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8"/>
          <p:cNvPicPr preferRelativeResize="0"/>
          <p:nvPr/>
        </p:nvPicPr>
        <p:blipFill rotWithShape="1">
          <a:blip r:embed="rId2">
            <a:alphaModFix/>
          </a:blip>
          <a:srcRect b="0" l="0" r="13397" t="0"/>
          <a:stretch/>
        </p:blipFill>
        <p:spPr>
          <a:xfrm>
            <a:off x="0" y="0"/>
            <a:ext cx="12192001" cy="686548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8"/>
          <p:cNvSpPr txBox="1"/>
          <p:nvPr>
            <p:ph idx="1" type="subTitle"/>
          </p:nvPr>
        </p:nvSpPr>
        <p:spPr>
          <a:xfrm>
            <a:off x="1523997" y="3844081"/>
            <a:ext cx="9144000" cy="45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20" name="Google Shape;12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9752" y="3179333"/>
            <a:ext cx="2552496" cy="499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>
  <p:cSld name="Encabezado de secció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831850" y="1524684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  <a:defRPr b="1" i="0" sz="44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9pPr>
          </a:lstStyle>
          <a:p/>
        </p:txBody>
      </p:sp>
      <p:sp>
        <p:nvSpPr>
          <p:cNvPr id="123" name="Google Shape;123;p19"/>
          <p:cNvSpPr/>
          <p:nvPr/>
        </p:nvSpPr>
        <p:spPr>
          <a:xfrm>
            <a:off x="936626" y="4377422"/>
            <a:ext cx="504000" cy="360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838200" y="132736"/>
            <a:ext cx="10515600" cy="47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roxima Nova Extrabold"/>
              <a:buNone/>
              <a:defRPr b="1" i="0" sz="3200" u="none" cap="none" strike="noStrike">
                <a:solidFill>
                  <a:schemeClr val="lt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9pPr>
          </a:lstStyle>
          <a:p/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838200" y="1051560"/>
            <a:ext cx="10515600" cy="51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Subtítulo ">
  <p:cSld name="Título y Subtítulo 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986270" y="2198696"/>
            <a:ext cx="620100" cy="2865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6960" y="237207"/>
            <a:ext cx="1898072" cy="521971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8416861" y="5486400"/>
            <a:ext cx="4328100" cy="1533300"/>
          </a:xfrm>
          <a:prstGeom prst="rect">
            <a:avLst/>
          </a:prstGeom>
          <a:noFill/>
          <a:ln cap="flat" cmpd="sng" w="15875">
            <a:solidFill>
              <a:srgbClr val="4B22F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986272" y="2198696"/>
            <a:ext cx="10515600" cy="33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4000"/>
              <a:buFont typeface="Proxima Nova Extrabold"/>
              <a:buNone/>
              <a:defRPr sz="40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986270" y="3127879"/>
            <a:ext cx="10515600" cy="6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Nunito Light"/>
              <a:buNone/>
              <a:defRPr sz="21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60925" lIns="121900" spcFirstLastPara="1" rIns="121900" wrap="square" tIns="609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29" name="Google Shape;129;p21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>
            <a:lvl1pPr lv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700"/>
              <a:buNone/>
              <a:defRPr sz="3700"/>
            </a:lvl1pPr>
            <a:lvl2pPr lvl="1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2pPr>
            <a:lvl3pPr lvl="2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3pPr>
            <a:lvl4pPr lvl="3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4pPr>
            <a:lvl5pPr lvl="4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5pPr>
            <a:lvl6pPr lvl="5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6pPr>
            <a:lvl7pPr lvl="6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7pPr>
            <a:lvl8pPr lvl="7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8pPr>
            <a:lvl9pPr lvl="8" rtl="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30" name="Google Shape;130;p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párrafo ">
  <p:cSld name="Título y párrafo 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"/>
          <p:cNvSpPr/>
          <p:nvPr/>
        </p:nvSpPr>
        <p:spPr>
          <a:xfrm>
            <a:off x="0" y="0"/>
            <a:ext cx="5764500" cy="14124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F14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540454" y="475549"/>
            <a:ext cx="8403300" cy="43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700"/>
              <a:buFont typeface="Proxima Nova Extrabold"/>
              <a:buNone/>
              <a:defRPr sz="37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1254553" y="2933700"/>
            <a:ext cx="9484500" cy="990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None/>
              <a:defRPr sz="2100">
                <a:latin typeface="Nunito Light"/>
                <a:ea typeface="Nunito Light"/>
                <a:cs typeface="Nunito Light"/>
                <a:sym typeface="Nunito Light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 sz="1900">
                <a:latin typeface="Nunito Light"/>
                <a:ea typeface="Nunito Light"/>
                <a:cs typeface="Nunito Light"/>
                <a:sym typeface="Nunito Light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latin typeface="Nunito Light"/>
                <a:ea typeface="Nunito Light"/>
                <a:cs typeface="Nunito Light"/>
                <a:sym typeface="Nunito Light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>
                <a:latin typeface="Nunito Light"/>
                <a:ea typeface="Nunito Light"/>
                <a:cs typeface="Nunito Light"/>
                <a:sym typeface="Nunito Light"/>
              </a:defRPr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pic>
        <p:nvPicPr>
          <p:cNvPr id="30" name="Google Shape;30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5449" y="6217655"/>
            <a:ext cx="1760364" cy="4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 e imagen ">
  <p:cSld name="Contenido con título e imagen 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819747" y="4265315"/>
            <a:ext cx="2348700" cy="18561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F14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5"/>
          <p:cNvSpPr/>
          <p:nvPr/>
        </p:nvSpPr>
        <p:spPr>
          <a:xfrm>
            <a:off x="1131817" y="2405472"/>
            <a:ext cx="4929300" cy="3459600"/>
          </a:xfrm>
          <a:prstGeom prst="rect">
            <a:avLst/>
          </a:prstGeom>
          <a:solidFill>
            <a:srgbClr val="8C8D9B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F14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5"/>
          <p:cNvSpPr txBox="1"/>
          <p:nvPr>
            <p:ph type="title"/>
          </p:nvPr>
        </p:nvSpPr>
        <p:spPr>
          <a:xfrm>
            <a:off x="498662" y="600556"/>
            <a:ext cx="8018100" cy="22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700"/>
              <a:buFont typeface="Proxima Nova Extrabold"/>
              <a:buNone/>
              <a:defRPr sz="37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6802438" y="2384425"/>
            <a:ext cx="4002300" cy="15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4925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Char char="▪"/>
              <a:defRPr sz="1900">
                <a:latin typeface="Nunito Light"/>
                <a:ea typeface="Nunito Light"/>
                <a:cs typeface="Nunito Light"/>
                <a:sym typeface="Nunito Light"/>
              </a:defRPr>
            </a:lvl2pPr>
            <a:lvl3pPr indent="-3302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▪"/>
              <a:defRPr sz="1600">
                <a:latin typeface="Nunito Light"/>
                <a:ea typeface="Nunito Light"/>
                <a:cs typeface="Nunito Light"/>
                <a:sym typeface="Nunito Light"/>
              </a:defRPr>
            </a:lvl3pPr>
            <a:lvl4pPr indent="-32385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>
                <a:latin typeface="Nunito Light"/>
                <a:ea typeface="Nunito Light"/>
                <a:cs typeface="Nunito Light"/>
                <a:sym typeface="Nunito Light"/>
              </a:defRPr>
            </a:lvl4pPr>
            <a:lvl5pPr indent="-32385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Char char="▪"/>
              <a:defRPr sz="1500">
                <a:latin typeface="Nunito Light"/>
                <a:ea typeface="Nunito Light"/>
                <a:cs typeface="Nunito Light"/>
                <a:sym typeface="Nunito Light"/>
              </a:defRPr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pic>
        <p:nvPicPr>
          <p:cNvPr id="37" name="Google Shape;3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5449" y="6217655"/>
            <a:ext cx="1760364" cy="4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- subtítulo - contenido">
  <p:cSld name="Título - subtítulo - contenido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6"/>
          <p:cNvSpPr/>
          <p:nvPr/>
        </p:nvSpPr>
        <p:spPr>
          <a:xfrm>
            <a:off x="0" y="0"/>
            <a:ext cx="3830100" cy="15807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F14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6"/>
          <p:cNvSpPr/>
          <p:nvPr/>
        </p:nvSpPr>
        <p:spPr>
          <a:xfrm>
            <a:off x="0" y="2952480"/>
            <a:ext cx="4070700" cy="18051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F142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6"/>
          <p:cNvSpPr txBox="1"/>
          <p:nvPr>
            <p:ph type="title"/>
          </p:nvPr>
        </p:nvSpPr>
        <p:spPr>
          <a:xfrm>
            <a:off x="301880" y="654417"/>
            <a:ext cx="7706700" cy="4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700"/>
              <a:buFont typeface="Proxima Nova Extrabold"/>
              <a:buNone/>
              <a:defRPr sz="37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" type="body"/>
          </p:nvPr>
        </p:nvSpPr>
        <p:spPr>
          <a:xfrm>
            <a:off x="301880" y="150292"/>
            <a:ext cx="8674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>
                <a:solidFill>
                  <a:srgbClr val="0F142F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337215" y="3320868"/>
            <a:ext cx="29055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pic>
        <p:nvPicPr>
          <p:cNvPr id="45" name="Google Shape;4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65449" y="6217655"/>
            <a:ext cx="1760364" cy="4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 cuadros de texto">
  <p:cSld name="2 cuadros de texto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/>
          <p:nvPr/>
        </p:nvSpPr>
        <p:spPr>
          <a:xfrm>
            <a:off x="0" y="-6935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7"/>
          <p:cNvSpPr/>
          <p:nvPr/>
        </p:nvSpPr>
        <p:spPr>
          <a:xfrm>
            <a:off x="0" y="-120073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550455" y="6190509"/>
            <a:ext cx="520867" cy="484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Google Shape;50;p7"/>
          <p:cNvCxnSpPr/>
          <p:nvPr/>
        </p:nvCxnSpPr>
        <p:spPr>
          <a:xfrm>
            <a:off x="6096000" y="2578092"/>
            <a:ext cx="0" cy="2001900"/>
          </a:xfrm>
          <a:prstGeom prst="straightConnector1">
            <a:avLst/>
          </a:prstGeom>
          <a:noFill/>
          <a:ln cap="flat" cmpd="sng" w="9525">
            <a:solidFill>
              <a:srgbClr val="ABA1CE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1" name="Google Shape;51;p7"/>
          <p:cNvSpPr txBox="1"/>
          <p:nvPr>
            <p:ph type="title"/>
          </p:nvPr>
        </p:nvSpPr>
        <p:spPr>
          <a:xfrm>
            <a:off x="2679276" y="178228"/>
            <a:ext cx="6833700" cy="8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200"/>
              <a:buFont typeface="Proxima Nova Extrabold"/>
              <a:buNone/>
              <a:defRPr sz="32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1811315" y="3456080"/>
            <a:ext cx="30831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2" type="body"/>
          </p:nvPr>
        </p:nvSpPr>
        <p:spPr>
          <a:xfrm>
            <a:off x="7225484" y="3456080"/>
            <a:ext cx="30831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3" type="body"/>
          </p:nvPr>
        </p:nvSpPr>
        <p:spPr>
          <a:xfrm>
            <a:off x="7225484" y="2449220"/>
            <a:ext cx="30831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Proxima Nova"/>
              <a:buNone/>
              <a:defRPr b="1" sz="2100">
                <a:solidFill>
                  <a:srgbClr val="0F142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idx="4" type="body"/>
          </p:nvPr>
        </p:nvSpPr>
        <p:spPr>
          <a:xfrm>
            <a:off x="1811316" y="2472079"/>
            <a:ext cx="30831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b="1" sz="21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 cuadros de textos">
  <p:cSld name="3 cuadros de texto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0" y="11245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8608370" y="3066060"/>
            <a:ext cx="26604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b="1" sz="21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2" type="body"/>
          </p:nvPr>
        </p:nvSpPr>
        <p:spPr>
          <a:xfrm>
            <a:off x="8608370" y="4091991"/>
            <a:ext cx="26604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60" name="Google Shape;60;p8"/>
          <p:cNvSpPr/>
          <p:nvPr/>
        </p:nvSpPr>
        <p:spPr>
          <a:xfrm>
            <a:off x="478779" y="531432"/>
            <a:ext cx="660300" cy="2484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303359" y="6227455"/>
            <a:ext cx="1760364" cy="484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8"/>
          <p:cNvCxnSpPr/>
          <p:nvPr/>
        </p:nvCxnSpPr>
        <p:spPr>
          <a:xfrm>
            <a:off x="4152480" y="3288139"/>
            <a:ext cx="0" cy="2438400"/>
          </a:xfrm>
          <a:prstGeom prst="straightConnector1">
            <a:avLst/>
          </a:prstGeom>
          <a:noFill/>
          <a:ln cap="flat" cmpd="sng" w="9525">
            <a:solidFill>
              <a:srgbClr val="ABA1CE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63" name="Google Shape;63;p8"/>
          <p:cNvCxnSpPr/>
          <p:nvPr/>
        </p:nvCxnSpPr>
        <p:spPr>
          <a:xfrm>
            <a:off x="8135889" y="3288139"/>
            <a:ext cx="0" cy="2438400"/>
          </a:xfrm>
          <a:prstGeom prst="straightConnector1">
            <a:avLst/>
          </a:prstGeom>
          <a:noFill/>
          <a:ln cap="flat" cmpd="sng" w="9525">
            <a:solidFill>
              <a:srgbClr val="ABA1CE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4" name="Google Shape;64;p8"/>
          <p:cNvSpPr txBox="1"/>
          <p:nvPr>
            <p:ph type="title"/>
          </p:nvPr>
        </p:nvSpPr>
        <p:spPr>
          <a:xfrm>
            <a:off x="572320" y="342381"/>
            <a:ext cx="7900800" cy="5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700"/>
              <a:buFont typeface="Proxima Nova Extrabold"/>
              <a:buNone/>
              <a:defRPr sz="37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3" type="body"/>
          </p:nvPr>
        </p:nvSpPr>
        <p:spPr>
          <a:xfrm>
            <a:off x="948280" y="4105849"/>
            <a:ext cx="27309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4" type="body"/>
          </p:nvPr>
        </p:nvSpPr>
        <p:spPr>
          <a:xfrm>
            <a:off x="4626049" y="4095751"/>
            <a:ext cx="27549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5" type="body"/>
          </p:nvPr>
        </p:nvSpPr>
        <p:spPr>
          <a:xfrm>
            <a:off x="4626049" y="3063449"/>
            <a:ext cx="2754900" cy="8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Proxima Nova"/>
              <a:buNone/>
              <a:defRPr b="1" sz="2100">
                <a:solidFill>
                  <a:srgbClr val="0F142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6" type="body"/>
          </p:nvPr>
        </p:nvSpPr>
        <p:spPr>
          <a:xfrm>
            <a:off x="948280" y="3086308"/>
            <a:ext cx="27309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b="1" sz="21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7" type="body"/>
          </p:nvPr>
        </p:nvSpPr>
        <p:spPr>
          <a:xfrm>
            <a:off x="572320" y="1005492"/>
            <a:ext cx="76275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>
                <a:latin typeface="Nunito"/>
                <a:ea typeface="Nunito"/>
                <a:cs typeface="Nunito"/>
                <a:sym typeface="Nunito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heklist">
  <p:cSld name="Cheklis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9"/>
          <p:cNvSpPr/>
          <p:nvPr/>
        </p:nvSpPr>
        <p:spPr>
          <a:xfrm>
            <a:off x="0" y="0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9"/>
          <p:cNvSpPr/>
          <p:nvPr/>
        </p:nvSpPr>
        <p:spPr>
          <a:xfrm>
            <a:off x="478779" y="886249"/>
            <a:ext cx="660300" cy="248400"/>
          </a:xfrm>
          <a:prstGeom prst="rect">
            <a:avLst/>
          </a:prstGeom>
          <a:solidFill>
            <a:srgbClr val="DFE2E7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9"/>
          <p:cNvSpPr txBox="1"/>
          <p:nvPr>
            <p:ph type="title"/>
          </p:nvPr>
        </p:nvSpPr>
        <p:spPr>
          <a:xfrm>
            <a:off x="572320" y="739928"/>
            <a:ext cx="79008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700"/>
              <a:buFont typeface="Proxima Nova Extrabold"/>
              <a:buNone/>
              <a:defRPr sz="37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1" type="body"/>
          </p:nvPr>
        </p:nvSpPr>
        <p:spPr>
          <a:xfrm>
            <a:off x="2209547" y="2554945"/>
            <a:ext cx="4689300" cy="8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3302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B22F4"/>
              </a:buClr>
              <a:buSzPts val="1600"/>
              <a:buFont typeface="Noto Sans Symbols"/>
              <a:buChar char="▪"/>
              <a:defRPr sz="16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6195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2100"/>
              <a:buFont typeface="Noto Sans Symbols"/>
              <a:buChar char="▪"/>
              <a:defRPr/>
            </a:lvl2pPr>
            <a:lvl3pPr indent="-34925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900"/>
              <a:buFont typeface="Noto Sans Symbols"/>
              <a:buChar char="▪"/>
              <a:defRPr/>
            </a:lvl3pPr>
            <a:lvl4pPr indent="-3302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600"/>
              <a:buFont typeface="Noto Sans Symbols"/>
              <a:buChar char="▪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500"/>
              <a:buFont typeface="Noto Sans Symbols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2" type="body"/>
          </p:nvPr>
        </p:nvSpPr>
        <p:spPr>
          <a:xfrm>
            <a:off x="572320" y="292231"/>
            <a:ext cx="7627500" cy="3111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- Contenido">
  <p:cSld name="Título - Contenido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/>
          <p:nvPr/>
        </p:nvSpPr>
        <p:spPr>
          <a:xfrm>
            <a:off x="0" y="-6935"/>
            <a:ext cx="12639600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8" name="Google Shape;7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372381" y="6190509"/>
            <a:ext cx="520867" cy="4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0"/>
          <p:cNvSpPr/>
          <p:nvPr/>
        </p:nvSpPr>
        <p:spPr>
          <a:xfrm>
            <a:off x="0" y="-120073"/>
            <a:ext cx="12639600" cy="1200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0"/>
          <p:cNvSpPr/>
          <p:nvPr/>
        </p:nvSpPr>
        <p:spPr>
          <a:xfrm>
            <a:off x="714728" y="2202128"/>
            <a:ext cx="418500" cy="118500"/>
          </a:xfrm>
          <a:prstGeom prst="rect">
            <a:avLst/>
          </a:prstGeom>
          <a:solidFill>
            <a:srgbClr val="4B22F4"/>
          </a:solidFill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0"/>
          <p:cNvSpPr txBox="1"/>
          <p:nvPr>
            <p:ph type="title"/>
          </p:nvPr>
        </p:nvSpPr>
        <p:spPr>
          <a:xfrm>
            <a:off x="2613900" y="113139"/>
            <a:ext cx="6964500" cy="7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B22F4"/>
              </a:buClr>
              <a:buSzPts val="3200"/>
              <a:buFont typeface="Proxima Nova Extrabold"/>
              <a:buNone/>
              <a:defRPr sz="3200">
                <a:solidFill>
                  <a:srgbClr val="4B22F4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" type="body"/>
          </p:nvPr>
        </p:nvSpPr>
        <p:spPr>
          <a:xfrm>
            <a:off x="1597512" y="2943204"/>
            <a:ext cx="6989100" cy="7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900"/>
              <a:buFont typeface="Nunito Light"/>
              <a:buNone/>
              <a:defRPr sz="1900"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100"/>
              <a:buFont typeface="Nunito Light"/>
              <a:buNone/>
              <a:defRPr/>
            </a:lvl2pPr>
            <a:lvl3pPr indent="-2286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00"/>
              <a:buFont typeface="Nunito Light"/>
              <a:buNone/>
              <a:defRPr/>
            </a:lvl3pPr>
            <a:lvl4pPr indent="-2286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Nunito Light"/>
              <a:buNone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Nunito Light"/>
              <a:buNone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  <p:sp>
        <p:nvSpPr>
          <p:cNvPr id="83" name="Google Shape;83;p10"/>
          <p:cNvSpPr txBox="1"/>
          <p:nvPr>
            <p:ph idx="2" type="body"/>
          </p:nvPr>
        </p:nvSpPr>
        <p:spPr>
          <a:xfrm>
            <a:off x="714728" y="1777643"/>
            <a:ext cx="5526300" cy="4413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b="1" sz="24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810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2pPr>
            <a:lvl3pPr indent="-3810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3pPr>
            <a:lvl4pPr indent="-3810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4pPr>
            <a:lvl5pPr indent="-3810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▪"/>
              <a:defRPr/>
            </a:lvl5pPr>
            <a:lvl6pPr indent="-3810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6pPr>
            <a:lvl7pPr indent="-3810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7pPr>
            <a:lvl8pPr indent="-3810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8pPr>
            <a:lvl9pPr indent="-3810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1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Proxima Nova"/>
              <a:buNone/>
              <a:defRPr b="0" i="0" sz="42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 sz="24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1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B22F4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2100"/>
              <a:buFont typeface="Noto Sans Symbols"/>
              <a:buChar char="▪"/>
              <a:defRPr b="0" i="0" sz="21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2pPr>
            <a:lvl3pPr indent="-34925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900"/>
              <a:buFont typeface="Noto Sans Symbols"/>
              <a:buChar char="▪"/>
              <a:defRPr b="0" i="0" sz="19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B22F4"/>
              </a:buClr>
              <a:buSzPts val="1500"/>
              <a:buFont typeface="Noto Sans Symbols"/>
              <a:buChar char="▪"/>
              <a:defRPr b="0" i="0" sz="1500" u="none" cap="none" strike="noStrike">
                <a:solidFill>
                  <a:srgbClr val="0F142F"/>
                </a:solidFill>
                <a:latin typeface="Nunito Light"/>
                <a:ea typeface="Nunito Light"/>
                <a:cs typeface="Nunito Light"/>
                <a:sym typeface="Nunito Light"/>
              </a:defRPr>
            </a:lvl5pPr>
            <a:lvl6pPr indent="-33655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655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655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655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1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9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48AF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drive.google.com/file/d/1p1-_U1s-xBQt4kXZlzzxurznl16n90BZ/view" TargetMode="External"/><Relationship Id="rId4" Type="http://schemas.openxmlformats.org/officeDocument/2006/relationships/image" Target="../media/image1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youtube.com/watch?v=OYwUczdT3CU" TargetMode="External"/><Relationship Id="rId4" Type="http://schemas.openxmlformats.org/officeDocument/2006/relationships/image" Target="../media/image1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jpg"/><Relationship Id="rId4" Type="http://schemas.openxmlformats.org/officeDocument/2006/relationships/image" Target="../media/image11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drive.google.com/file/d/1yyQn7tU-ATEWJaYaqpZ70lNSZaWXPwfE/view" TargetMode="External"/><Relationship Id="rId4" Type="http://schemas.openxmlformats.org/officeDocument/2006/relationships/image" Target="../media/image25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7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2.jpg"/><Relationship Id="rId4" Type="http://schemas.openxmlformats.org/officeDocument/2006/relationships/image" Target="../media/image17.jpg"/><Relationship Id="rId5" Type="http://schemas.openxmlformats.org/officeDocument/2006/relationships/image" Target="../media/image23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3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0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0.jp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9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8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1.jp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31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idx="4294967295" type="subTitle"/>
          </p:nvPr>
        </p:nvSpPr>
        <p:spPr>
          <a:xfrm>
            <a:off x="1524000" y="3844070"/>
            <a:ext cx="9144000" cy="8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/>
              <a:t>Copywriting</a:t>
            </a:r>
            <a:r>
              <a:rPr lang="en-US"/>
              <a:t> para redes sociales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i="1" lang="en-US"/>
              <a:t>Santiago González-Noboa</a:t>
            </a:r>
            <a:endParaRPr b="0" i="1" sz="1800" u="none" cap="none" strike="noStrike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2:</a:t>
            </a:r>
            <a:endParaRPr/>
          </a:p>
        </p:txBody>
      </p:sp>
      <p:sp>
        <p:nvSpPr>
          <p:cNvPr id="203" name="Google Shape;203;p31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204" name="Google Shape;204;p31"/>
          <p:cNvSpPr txBox="1"/>
          <p:nvPr>
            <p:ph idx="1" type="body"/>
          </p:nvPr>
        </p:nvSpPr>
        <p:spPr>
          <a:xfrm>
            <a:off x="637700" y="1503300"/>
            <a:ext cx="52896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Utiliza la técnica del círculo dorado para encontrar el “Porqué” de tu marca.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Luego, traduce ese hallazgo en el concepto que utilizarás durante toda tu campaña.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También, escribe el racional que te servirá como la justificación de tu concepto.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descr="Resultado de imagen para concept graphic" id="205" name="Google Shape;20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5250" y="1216900"/>
            <a:ext cx="3578225" cy="41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1"/>
          <p:cNvSpPr/>
          <p:nvPr/>
        </p:nvSpPr>
        <p:spPr>
          <a:xfrm>
            <a:off x="7137675" y="1126375"/>
            <a:ext cx="3733200" cy="4356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/>
          <p:nvPr/>
        </p:nvSpPr>
        <p:spPr>
          <a:xfrm>
            <a:off x="3399150" y="868825"/>
            <a:ext cx="5393700" cy="53937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chemeClr val="dk1"/>
              </a:highlight>
            </a:endParaRPr>
          </a:p>
        </p:txBody>
      </p:sp>
      <p:sp>
        <p:nvSpPr>
          <p:cNvPr id="213" name="Google Shape;213;p32"/>
          <p:cNvSpPr/>
          <p:nvPr/>
        </p:nvSpPr>
        <p:spPr>
          <a:xfrm>
            <a:off x="4132200" y="1601875"/>
            <a:ext cx="3927600" cy="39276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chemeClr val="dk1"/>
              </a:highlight>
            </a:endParaRPr>
          </a:p>
        </p:txBody>
      </p:sp>
      <p:sp>
        <p:nvSpPr>
          <p:cNvPr id="214" name="Google Shape;214;p32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Circulo de Oro</a:t>
            </a:r>
            <a:endParaRPr/>
          </a:p>
        </p:txBody>
      </p:sp>
      <p:sp>
        <p:nvSpPr>
          <p:cNvPr id="215" name="Google Shape;215;p32"/>
          <p:cNvSpPr/>
          <p:nvPr/>
        </p:nvSpPr>
        <p:spPr>
          <a:xfrm>
            <a:off x="4791450" y="2261125"/>
            <a:ext cx="2609100" cy="2609100"/>
          </a:xfrm>
          <a:prstGeom prst="ellipse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chemeClr val="dk1"/>
              </a:highlight>
            </a:endParaRPr>
          </a:p>
        </p:txBody>
      </p:sp>
      <p:sp>
        <p:nvSpPr>
          <p:cNvPr id="216" name="Google Shape;216;p32"/>
          <p:cNvSpPr txBox="1"/>
          <p:nvPr/>
        </p:nvSpPr>
        <p:spPr>
          <a:xfrm>
            <a:off x="4203650" y="2981125"/>
            <a:ext cx="8901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Nunito Light"/>
                <a:ea typeface="Nunito Light"/>
                <a:cs typeface="Nunito Light"/>
                <a:sym typeface="Nunito Light"/>
              </a:rPr>
              <a:t>How?</a:t>
            </a:r>
            <a:endParaRPr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217" name="Google Shape;217;p32"/>
          <p:cNvSpPr txBox="1"/>
          <p:nvPr/>
        </p:nvSpPr>
        <p:spPr>
          <a:xfrm>
            <a:off x="3570050" y="2450225"/>
            <a:ext cx="753600" cy="3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Nunito Light"/>
                <a:ea typeface="Nunito Light"/>
                <a:cs typeface="Nunito Light"/>
                <a:sym typeface="Nunito Light"/>
              </a:rPr>
              <a:t>What?</a:t>
            </a:r>
            <a:endParaRPr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218" name="Google Shape;218;p32"/>
          <p:cNvSpPr txBox="1"/>
          <p:nvPr/>
        </p:nvSpPr>
        <p:spPr>
          <a:xfrm>
            <a:off x="5098050" y="3185275"/>
            <a:ext cx="1995900" cy="7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Proxima Nova"/>
                <a:ea typeface="Proxima Nova"/>
                <a:cs typeface="Proxima Nova"/>
                <a:sym typeface="Proxima Nova"/>
              </a:rPr>
              <a:t>WHY?</a:t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Proxima Nova"/>
                <a:ea typeface="Proxima Nova"/>
                <a:cs typeface="Proxima Nova"/>
                <a:sym typeface="Proxima Nova"/>
              </a:rPr>
              <a:t>Bose quiere que las personas escuchen bien.</a:t>
            </a:r>
            <a:endParaRPr>
              <a:latin typeface="Nunito Light"/>
              <a:ea typeface="Nunito Light"/>
              <a:cs typeface="Nunito Light"/>
              <a:sym typeface="Nunito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3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El racional creativo </a:t>
            </a:r>
            <a:endParaRPr/>
          </a:p>
        </p:txBody>
      </p:sp>
      <p:sp>
        <p:nvSpPr>
          <p:cNvPr id="225" name="Google Shape;225;p33"/>
          <p:cNvSpPr txBox="1"/>
          <p:nvPr>
            <p:ph idx="1" type="body"/>
          </p:nvPr>
        </p:nvSpPr>
        <p:spPr>
          <a:xfrm>
            <a:off x="700975" y="2330100"/>
            <a:ext cx="10790100" cy="29913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Hoy en día, estamos saturados de opiniones. Todos tienen algo que decir. 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Muchas veces, el odio se escucha más fuerte, nos contagia y nos divide. 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¿Pero qué tal si le bajamos el volumen a tanto hate? 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Empecemos a ver al lado y no solo </a:t>
            </a: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oír</a:t>
            </a: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 cuando habla, sino escucharlo de verdad. 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También a los artistas que nos dan mensajes en sus discos. 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A los podcasts y a los discursos que nos invitan a mejorar.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rPr>
              <a:t>Para generar un verdadero cambio, es hora de que prestemos nuestros oídos.</a:t>
            </a:r>
            <a:endParaRPr sz="2000">
              <a:solidFill>
                <a:srgbClr val="000000"/>
              </a:solidFill>
              <a:latin typeface="Proxima Nova Semibold"/>
              <a:ea typeface="Proxima Nova Semibold"/>
              <a:cs typeface="Proxima Nova Semibold"/>
              <a:sym typeface="Proxima Nova Semibold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4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Concepto</a:t>
            </a:r>
            <a:endParaRPr/>
          </a:p>
        </p:txBody>
      </p:sp>
      <p:sp>
        <p:nvSpPr>
          <p:cNvPr id="232" name="Google Shape;232;p34"/>
          <p:cNvSpPr txBox="1"/>
          <p:nvPr>
            <p:ph type="title"/>
          </p:nvPr>
        </p:nvSpPr>
        <p:spPr>
          <a:xfrm>
            <a:off x="2213262" y="300615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ESCUCHEMOS MEJOR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5"/>
          <p:cNvSpPr txBox="1"/>
          <p:nvPr>
            <p:ph type="title"/>
          </p:nvPr>
        </p:nvSpPr>
        <p:spPr>
          <a:xfrm>
            <a:off x="839075" y="2393900"/>
            <a:ext cx="9267900" cy="74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3600"/>
              <a:t>Define tu línea editorial</a:t>
            </a:r>
            <a:endParaRPr b="0"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3:</a:t>
            </a:r>
            <a:endParaRPr/>
          </a:p>
        </p:txBody>
      </p:sp>
      <p:sp>
        <p:nvSpPr>
          <p:cNvPr id="244" name="Google Shape;244;p36"/>
          <p:cNvSpPr txBox="1"/>
          <p:nvPr>
            <p:ph idx="1" type="body"/>
          </p:nvPr>
        </p:nvSpPr>
        <p:spPr>
          <a:xfrm>
            <a:off x="876250" y="1493000"/>
            <a:ext cx="102432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</a:rPr>
              <a:t>-En la presentación de tu proyecto final, define cuál va a ser la línea editorial que te servirá a la hora de crear tus piezas de comunicación para las distintas redes sociales.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eriod"/>
            </a:pPr>
            <a:r>
              <a:rPr lang="en-US">
                <a:solidFill>
                  <a:schemeClr val="dk2"/>
                </a:solidFill>
              </a:rPr>
              <a:t>Establece tus pilares de contenido.</a:t>
            </a:r>
            <a:endParaRPr>
              <a:solidFill>
                <a:schemeClr val="dk2"/>
              </a:solidFill>
            </a:endParaRPr>
          </a:p>
          <a:p>
            <a:pPr indent="0" lvl="0" marL="13716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eriod"/>
            </a:pPr>
            <a:r>
              <a:rPr lang="en-US">
                <a:solidFill>
                  <a:schemeClr val="dk2"/>
                </a:solidFill>
              </a:rPr>
              <a:t>Define tus Do’s and Don'ts.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-330200" lvl="0" marL="914400" rtl="0" algn="l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AutoNum type="arabicPeriod"/>
            </a:pPr>
            <a:r>
              <a:rPr lang="en-US">
                <a:solidFill>
                  <a:schemeClr val="dk2"/>
                </a:solidFill>
              </a:rPr>
              <a:t>Planifica tu calendario. 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/>
          <p:nvPr/>
        </p:nvSpPr>
        <p:spPr>
          <a:xfrm>
            <a:off x="653325" y="1208775"/>
            <a:ext cx="3390000" cy="19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Contenido funcional: 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  <a:latin typeface="Nunito Light"/>
                <a:ea typeface="Nunito Light"/>
                <a:cs typeface="Nunito Light"/>
                <a:sym typeface="Nunito Light"/>
              </a:rPr>
              <a:t>Aquí hablamos de las razones por las cuales los audífonos Bose Soundsport son los mejores para hacer deporte. Este es el pilar para hablar de features, precios, upgrades, etc. </a:t>
            </a:r>
            <a:endParaRPr>
              <a:solidFill>
                <a:schemeClr val="dk2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251" name="Google Shape;251;p37"/>
          <p:cNvSpPr txBox="1"/>
          <p:nvPr/>
        </p:nvSpPr>
        <p:spPr>
          <a:xfrm>
            <a:off x="4602400" y="1208775"/>
            <a:ext cx="3118200" cy="167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Contenido emocional: 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  <a:latin typeface="Nunito Light"/>
                <a:ea typeface="Nunito Light"/>
                <a:cs typeface="Nunito Light"/>
                <a:sym typeface="Nunito Light"/>
              </a:rPr>
              <a:t>Aquí nos enfocamos en piezas de comunicación que logren conectar con el target desde un lado emocional para crear brand love y recordación de marca.</a:t>
            </a:r>
            <a:endParaRPr>
              <a:solidFill>
                <a:schemeClr val="dk2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pic>
        <p:nvPicPr>
          <p:cNvPr descr="Image result for pilares icono" id="252" name="Google Shape;25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44675" y="3117050"/>
            <a:ext cx="2957800" cy="2957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pilares icono" id="253" name="Google Shape;25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1400" y="3117050"/>
            <a:ext cx="2957800" cy="2957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pilares icono" id="254" name="Google Shape;25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0375" y="3117050"/>
            <a:ext cx="2957800" cy="29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7"/>
          <p:cNvSpPr txBox="1"/>
          <p:nvPr/>
        </p:nvSpPr>
        <p:spPr>
          <a:xfrm>
            <a:off x="8731650" y="1283325"/>
            <a:ext cx="3390000" cy="19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Contenido musical: </a:t>
            </a:r>
            <a:endParaRPr b="1" sz="190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2"/>
                </a:solidFill>
                <a:latin typeface="Nunito Light"/>
                <a:ea typeface="Nunito Light"/>
                <a:cs typeface="Nunito Light"/>
                <a:sym typeface="Nunito Light"/>
              </a:rPr>
              <a:t>Aquí hablaremos de nuestros spokespersons o influencers. Comunicaremos conciertos, festivales, o grupos musicales que tengan algún tipo de alianza con Bose</a:t>
            </a:r>
            <a:endParaRPr>
              <a:solidFill>
                <a:schemeClr val="dk2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256" name="Google Shape;256;p37"/>
          <p:cNvSpPr txBox="1"/>
          <p:nvPr>
            <p:ph idx="4294967295" type="title"/>
          </p:nvPr>
        </p:nvSpPr>
        <p:spPr>
          <a:xfrm>
            <a:off x="498650" y="409995"/>
            <a:ext cx="8018100" cy="4140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Pilares de contenido de Bose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bose soundsport" id="262" name="Google Shape;26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8875" y="2105425"/>
            <a:ext cx="3114250" cy="264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8"/>
          <p:cNvSpPr txBox="1"/>
          <p:nvPr/>
        </p:nvSpPr>
        <p:spPr>
          <a:xfrm>
            <a:off x="733000" y="475425"/>
            <a:ext cx="3000000" cy="6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DO’S</a:t>
            </a:r>
            <a:endParaRPr b="1" sz="32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64" name="Google Shape;264;p38"/>
          <p:cNvSpPr txBox="1"/>
          <p:nvPr/>
        </p:nvSpPr>
        <p:spPr>
          <a:xfrm>
            <a:off x="8459000" y="528425"/>
            <a:ext cx="3000000" cy="6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DON'TS</a:t>
            </a:r>
            <a:endParaRPr b="1" sz="32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  <p:sp>
        <p:nvSpPr>
          <p:cNvPr id="265" name="Google Shape;265;p38"/>
          <p:cNvSpPr txBox="1"/>
          <p:nvPr>
            <p:ph idx="4294967295" type="body"/>
          </p:nvPr>
        </p:nvSpPr>
        <p:spPr>
          <a:xfrm>
            <a:off x="850600" y="1398650"/>
            <a:ext cx="3460500" cy="50865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-Animar a que las personas escuchen canciones positivas y que ayuden a eliminar tanto hate.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-Tomarse con humor las opiniones negativas. Ya que la campaña trata de saber escuchar.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-Estar atentos a disputas entre personajes famosos para sacar un mensaje que promueva la unión.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-Promover en las redes, mensajes de unión que inviten a escucharnos más los unos a los otros.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</p:txBody>
      </p:sp>
      <p:sp>
        <p:nvSpPr>
          <p:cNvPr id="266" name="Google Shape;266;p38"/>
          <p:cNvSpPr txBox="1"/>
          <p:nvPr>
            <p:ph idx="4294967295" type="body"/>
          </p:nvPr>
        </p:nvSpPr>
        <p:spPr>
          <a:xfrm>
            <a:off x="8459000" y="1311700"/>
            <a:ext cx="3460500" cy="44529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-No entrar en una discusión por un problema técnico.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-No censurar opiniones.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1200"/>
              <a:t>-Si nuestra campaña está centrada en “escuchar”. Las personas se tienen que sentir escuchadas por nuestros CM. El trato tiene que ser muy personal y amigable. No se puede sentir robótico.</a:t>
            </a:r>
            <a:endParaRPr b="1" sz="1200"/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9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El calendario para Bose</a:t>
            </a:r>
            <a:endParaRPr/>
          </a:p>
        </p:txBody>
      </p:sp>
      <p:graphicFrame>
        <p:nvGraphicFramePr>
          <p:cNvPr id="273" name="Google Shape;273;p39"/>
          <p:cNvGraphicFramePr/>
          <p:nvPr/>
        </p:nvGraphicFramePr>
        <p:xfrm>
          <a:off x="501100" y="23473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{85B1D1E3-C459-464A-BDC3-62417E724B29}</a:tableStyleId>
              </a:tblPr>
              <a:tblGrid>
                <a:gridCol w="3954950"/>
                <a:gridCol w="3954950"/>
                <a:gridCol w="3954950"/>
              </a:tblGrid>
              <a:tr h="12739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Conciertos/Festivales de música: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Concierto de banda auspiciada por Bose. 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Activación en Lollapalooza o Vive Latino. 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Cumbres de charlas tipo TEDx: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Charlas relevantes a temas auditivos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O que nos motivan a escucharnos 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los unos a los otros.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Tensiones sociales: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-LGBTI Pride Month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-Trump/México 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-Temas de discriminación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893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Días que honren a música de todas partes del mundo O que celebren a los artistas que abogan por la unión.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Días que celebren a importantes oradores 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o a discursos históricos.</a:t>
                      </a:r>
                      <a:endParaRPr b="1">
                        <a:latin typeface="Nunito"/>
                        <a:ea typeface="Nunito"/>
                        <a:cs typeface="Nunito"/>
                        <a:sym typeface="Nuni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>
                          <a:latin typeface="Nunito"/>
                          <a:ea typeface="Nunito"/>
                          <a:cs typeface="Nunito"/>
                          <a:sym typeface="Nunito"/>
                        </a:rPr>
                        <a:t>Días tradicionales con enfoque conceptual: </a:t>
                      </a:r>
                      <a:r>
                        <a:rPr lang="en-US">
                          <a:latin typeface="Nunito Light"/>
                          <a:ea typeface="Nunito Light"/>
                          <a:cs typeface="Nunito Light"/>
                          <a:sym typeface="Nunito Light"/>
                        </a:rPr>
                        <a:t>Día del padre - Día del amigo - Navidad.</a:t>
                      </a:r>
                      <a:endParaRPr>
                        <a:latin typeface="Nunito Light"/>
                        <a:ea typeface="Nunito Light"/>
                        <a:cs typeface="Nunito Light"/>
                        <a:sym typeface="Nunito Light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0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rPr lang="en-US"/>
              <a:t>Una Idea con Instagram</a:t>
            </a:r>
            <a:endParaRPr b="0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839075" y="1818025"/>
            <a:ext cx="104916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Proyecto Final</a:t>
            </a:r>
            <a:endParaRPr sz="3600"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3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1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4:</a:t>
            </a:r>
            <a:endParaRPr/>
          </a:p>
        </p:txBody>
      </p:sp>
      <p:pic>
        <p:nvPicPr>
          <p:cNvPr id="285" name="Google Shape;285;p41" title="IMG-6863.TRIM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3838" y="152400"/>
            <a:ext cx="3684334" cy="6553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2"/>
          <p:cNvSpPr txBox="1"/>
          <p:nvPr/>
        </p:nvSpPr>
        <p:spPr>
          <a:xfrm>
            <a:off x="2792250" y="2456850"/>
            <a:ext cx="66075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Mi idea de Bose para Instagram.</a:t>
            </a:r>
            <a:endParaRPr b="1" sz="60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p43" title="Canciones en inglés con doble sentido( agua en el hoyo,aguanta un refri etc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6200" y="751650"/>
            <a:ext cx="7139600" cy="535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4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Insight:</a:t>
            </a:r>
            <a:endParaRPr/>
          </a:p>
        </p:txBody>
      </p:sp>
      <p:pic>
        <p:nvPicPr>
          <p:cNvPr id="304" name="Google Shape;304;p44"/>
          <p:cNvPicPr preferRelativeResize="0"/>
          <p:nvPr/>
        </p:nvPicPr>
        <p:blipFill rotWithShape="1">
          <a:blip r:embed="rId3">
            <a:alphaModFix/>
          </a:blip>
          <a:srcRect b="5517" l="6544" r="6536" t="0"/>
          <a:stretch/>
        </p:blipFill>
        <p:spPr>
          <a:xfrm>
            <a:off x="6891775" y="3363625"/>
            <a:ext cx="3677476" cy="305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1787" y="447400"/>
            <a:ext cx="3677452" cy="2758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44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307" name="Google Shape;307;p44"/>
          <p:cNvSpPr txBox="1"/>
          <p:nvPr>
            <p:ph idx="1" type="body"/>
          </p:nvPr>
        </p:nvSpPr>
        <p:spPr>
          <a:xfrm>
            <a:off x="637700" y="1503300"/>
            <a:ext cx="49407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Los memes y videos de canciones en inglés con “doble sentido” son una sensación en Internet.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5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Idea</a:t>
            </a:r>
            <a:r>
              <a:rPr lang="en-US"/>
              <a:t>:</a:t>
            </a:r>
            <a:endParaRPr/>
          </a:p>
        </p:txBody>
      </p:sp>
      <p:pic>
        <p:nvPicPr>
          <p:cNvPr descr="Image result for esos son reebok o son nike" id="314" name="Google Shape;31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4350" y="1524000"/>
            <a:ext cx="38100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5"/>
          <p:cNvSpPr txBox="1"/>
          <p:nvPr>
            <p:ph idx="1" type="body"/>
          </p:nvPr>
        </p:nvSpPr>
        <p:spPr>
          <a:xfrm>
            <a:off x="637700" y="1503300"/>
            <a:ext cx="46275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Utilizaremos las stories de Instagram y la herramienta de música para motivar a las personas a escuchar música de una mejor manera con nuestros audífonos Bose.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6" title="BOBC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20900" y="712275"/>
            <a:ext cx="8150200" cy="543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47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rPr lang="en-US"/>
              <a:t>Una idea</a:t>
            </a:r>
            <a:r>
              <a:rPr lang="en-US"/>
              <a:t> </a:t>
            </a:r>
            <a:r>
              <a:rPr lang="en-US"/>
              <a:t>con Twitter</a:t>
            </a:r>
            <a:endParaRPr b="0" sz="3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8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5:</a:t>
            </a:r>
            <a:endParaRPr/>
          </a:p>
        </p:txBody>
      </p:sp>
      <p:pic>
        <p:nvPicPr>
          <p:cNvPr id="333" name="Google Shape;33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275" y="2538975"/>
            <a:ext cx="8852249" cy="178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9"/>
          <p:cNvSpPr txBox="1"/>
          <p:nvPr/>
        </p:nvSpPr>
        <p:spPr>
          <a:xfrm>
            <a:off x="2792250" y="2456850"/>
            <a:ext cx="66075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Mi idea de Bose para Twitter.</a:t>
            </a:r>
            <a:endParaRPr b="1" sz="60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0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Insight:</a:t>
            </a:r>
            <a:endParaRPr/>
          </a:p>
        </p:txBody>
      </p:sp>
      <p:sp>
        <p:nvSpPr>
          <p:cNvPr id="346" name="Google Shape;346;p50"/>
          <p:cNvSpPr txBox="1"/>
          <p:nvPr>
            <p:ph idx="1" type="body"/>
          </p:nvPr>
        </p:nvSpPr>
        <p:spPr>
          <a:xfrm>
            <a:off x="637700" y="1503300"/>
            <a:ext cx="52761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Cuando dos personas que recién se conocen, descubren que tienen un gusto musical similar, </a:t>
            </a:r>
            <a:r>
              <a:rPr lang="en-US" sz="2400">
                <a:solidFill>
                  <a:schemeClr val="dk2"/>
                </a:solidFill>
              </a:rPr>
              <a:t>automáticamente</a:t>
            </a:r>
            <a:r>
              <a:rPr lang="en-US" sz="2400">
                <a:solidFill>
                  <a:schemeClr val="dk2"/>
                </a:solidFill>
              </a:rPr>
              <a:t> saben que los dos van a tener una buena relación.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Porque la música tiene ese poder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de unir a las personas. Incluso cuando son dos personas muy diferentes.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descr="Image result for music unite" id="347" name="Google Shape;34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2100" y="1428750"/>
            <a:ext cx="4244701" cy="4244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839075" y="1818025"/>
            <a:ext cx="10491600" cy="176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Describe la personalidad de tu marca.</a:t>
            </a:r>
            <a:endParaRPr b="0" sz="3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51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Idea</a:t>
            </a:r>
            <a:r>
              <a:rPr lang="en-US"/>
              <a:t>:</a:t>
            </a:r>
            <a:endParaRPr/>
          </a:p>
        </p:txBody>
      </p:sp>
      <p:pic>
        <p:nvPicPr>
          <p:cNvPr descr="Resultado de imagen para trump vs" id="354" name="Google Shape;354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5825" y="2590833"/>
            <a:ext cx="2976899" cy="167633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para liam noel gallagher" id="355" name="Google Shape;35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05825" y="530225"/>
            <a:ext cx="2976899" cy="1869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5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5825" y="4458560"/>
            <a:ext cx="2976900" cy="1751981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51"/>
          <p:cNvSpPr txBox="1"/>
          <p:nvPr>
            <p:ph idx="1" type="body"/>
          </p:nvPr>
        </p:nvSpPr>
        <p:spPr>
          <a:xfrm>
            <a:off x="790100" y="1655700"/>
            <a:ext cx="5322600" cy="44319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Hay rivalidades que son muy conocidas dentro de la cultura popular o la política... Noel vs Liam, Barack vs Donald, Lio vs Cristiano.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En Bose, pensamos que estos “enemigos </a:t>
            </a:r>
            <a:r>
              <a:rPr lang="en-US" sz="2400">
                <a:solidFill>
                  <a:schemeClr val="dk2"/>
                </a:solidFill>
              </a:rPr>
              <a:t>íntimos</a:t>
            </a:r>
            <a:r>
              <a:rPr lang="en-US" sz="2400">
                <a:solidFill>
                  <a:schemeClr val="dk2"/>
                </a:solidFill>
              </a:rPr>
              <a:t>” se pueden unir a través de la música y así encontrar que tienen más cosas en común de las que se imaginan.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9375" y="-303450"/>
            <a:ext cx="9953248" cy="746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53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rPr lang="en-US"/>
              <a:t>Desarrollar un post para FB</a:t>
            </a:r>
            <a:endParaRPr b="0" sz="3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4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6</a:t>
            </a:r>
            <a:r>
              <a:rPr lang="en-US"/>
              <a:t>:</a:t>
            </a:r>
            <a:endParaRPr/>
          </a:p>
        </p:txBody>
      </p:sp>
      <p:pic>
        <p:nvPicPr>
          <p:cNvPr id="375" name="Google Shape;375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93675" y="1446826"/>
            <a:ext cx="6204625" cy="4311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5"/>
          <p:cNvSpPr txBox="1"/>
          <p:nvPr/>
        </p:nvSpPr>
        <p:spPr>
          <a:xfrm>
            <a:off x="2792250" y="2456850"/>
            <a:ext cx="66075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Mi idea de Bose para Facebook.</a:t>
            </a:r>
            <a:endParaRPr b="1" sz="60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56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Insight:</a:t>
            </a:r>
            <a:endParaRPr/>
          </a:p>
        </p:txBody>
      </p:sp>
      <p:sp>
        <p:nvSpPr>
          <p:cNvPr id="388" name="Google Shape;388;p56"/>
          <p:cNvSpPr txBox="1"/>
          <p:nvPr>
            <p:ph idx="1" type="body"/>
          </p:nvPr>
        </p:nvSpPr>
        <p:spPr>
          <a:xfrm>
            <a:off x="637700" y="1503300"/>
            <a:ext cx="5487300" cy="43182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Todos tenemos ese amigo en FB que siempre postea y comenta cosas con las que no estamos de acuerdo.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descr="Imagen relacionada" id="389" name="Google Shape;389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7950" y="1933575"/>
            <a:ext cx="5734050" cy="29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57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Idea:</a:t>
            </a:r>
            <a:endParaRPr/>
          </a:p>
        </p:txBody>
      </p:sp>
      <p:sp>
        <p:nvSpPr>
          <p:cNvPr id="396" name="Google Shape;396;p57"/>
          <p:cNvSpPr txBox="1"/>
          <p:nvPr>
            <p:ph idx="1" type="body"/>
          </p:nvPr>
        </p:nvSpPr>
        <p:spPr>
          <a:xfrm>
            <a:off x="637700" y="1503300"/>
            <a:ext cx="5487300" cy="43182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A través de un posteo invitaremos a las personas a </a:t>
            </a:r>
            <a:r>
              <a:rPr lang="en-US" sz="2400">
                <a:solidFill>
                  <a:schemeClr val="dk2"/>
                </a:solidFill>
              </a:rPr>
              <a:t>taggear</a:t>
            </a:r>
            <a:r>
              <a:rPr lang="en-US" sz="2400">
                <a:solidFill>
                  <a:schemeClr val="dk2"/>
                </a:solidFill>
              </a:rPr>
              <a:t> a ese amigo con el que nunca están de acuerdo.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Entre todos los participantes Bose sorteará dos pares de </a:t>
            </a:r>
            <a:r>
              <a:rPr lang="en-US" sz="2400">
                <a:solidFill>
                  <a:schemeClr val="dk2"/>
                </a:solidFill>
              </a:rPr>
              <a:t>audífonos</a:t>
            </a:r>
            <a:r>
              <a:rPr lang="en-US" sz="2400">
                <a:solidFill>
                  <a:schemeClr val="dk2"/>
                </a:solidFill>
              </a:rPr>
              <a:t>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descr="Resultado de imagen para social media fight" id="397" name="Google Shape;397;p57"/>
          <p:cNvPicPr preferRelativeResize="0"/>
          <p:nvPr/>
        </p:nvPicPr>
        <p:blipFill rotWithShape="1">
          <a:blip r:embed="rId3">
            <a:alphaModFix/>
          </a:blip>
          <a:srcRect b="0" l="12680" r="12687" t="0"/>
          <a:stretch/>
        </p:blipFill>
        <p:spPr>
          <a:xfrm>
            <a:off x="6587925" y="1590250"/>
            <a:ext cx="5677801" cy="338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8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rPr lang="en-US"/>
              <a:t>Un Pre Roll Ad para Youtube</a:t>
            </a:r>
            <a:endParaRPr b="0" sz="3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59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7:</a:t>
            </a:r>
            <a:endParaRPr/>
          </a:p>
        </p:txBody>
      </p:sp>
      <p:pic>
        <p:nvPicPr>
          <p:cNvPr descr="Resultado de imagen para pre roll ad" id="409" name="Google Shape;409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700" y="2086800"/>
            <a:ext cx="5286700" cy="297580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9"/>
          <p:cNvSpPr txBox="1"/>
          <p:nvPr>
            <p:ph idx="1" type="body"/>
          </p:nvPr>
        </p:nvSpPr>
        <p:spPr>
          <a:xfrm>
            <a:off x="6628150" y="2334650"/>
            <a:ext cx="5190900" cy="24801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-Elabora un </a:t>
            </a:r>
            <a:r>
              <a:rPr b="1" lang="en-US" sz="18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Pre Roll</a:t>
            </a:r>
            <a:r>
              <a:rPr b="1" lang="en-US" sz="1800">
                <a:solidFill>
                  <a:schemeClr val="dk1"/>
                </a:solidFill>
                <a:latin typeface="Nunito"/>
                <a:ea typeface="Nunito"/>
                <a:cs typeface="Nunito"/>
                <a:sym typeface="Nunito"/>
              </a:rPr>
              <a:t> Ad</a:t>
            </a:r>
            <a:r>
              <a:rPr lang="en-US" sz="1800">
                <a:solidFill>
                  <a:schemeClr val="dk1"/>
                </a:solidFill>
              </a:rPr>
              <a:t> que genere engagement con tu audiencia y te ayude a </a:t>
            </a:r>
            <a:r>
              <a:rPr lang="en-US" sz="1800">
                <a:solidFill>
                  <a:schemeClr val="dk1"/>
                </a:solidFill>
              </a:rPr>
              <a:t>comunicar</a:t>
            </a:r>
            <a:r>
              <a:rPr lang="en-US" sz="1800">
                <a:solidFill>
                  <a:schemeClr val="dk1"/>
                </a:solidFill>
              </a:rPr>
              <a:t> el concepto de tu ca</a:t>
            </a:r>
            <a:r>
              <a:rPr lang="en-US" sz="1800">
                <a:solidFill>
                  <a:schemeClr val="dk1"/>
                </a:solidFill>
              </a:rPr>
              <a:t>mpaña.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-Puedes jugar con el botón de Skip AD o ser un anuncio targeteado para videos específicos. 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Se creativo y trata de jugar con la plataforma.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0"/>
          <p:cNvSpPr txBox="1"/>
          <p:nvPr/>
        </p:nvSpPr>
        <p:spPr>
          <a:xfrm>
            <a:off x="2792250" y="2456850"/>
            <a:ext cx="66075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Mi idea de Bose para YouTube.</a:t>
            </a:r>
            <a:endParaRPr b="1" sz="60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5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Avance 1:</a:t>
            </a:r>
            <a:endParaRPr/>
          </a:p>
        </p:txBody>
      </p:sp>
      <p:sp>
        <p:nvSpPr>
          <p:cNvPr id="152" name="Google Shape;152;p25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637700" y="1503300"/>
            <a:ext cx="51519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Es no más de 3 slides, describe la personalidad de tu marca.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Especifica el tipo de tono y la voz que definirá tu comunicación. </a:t>
            </a:r>
            <a:endParaRPr sz="2400"/>
          </a:p>
        </p:txBody>
      </p:sp>
      <p:pic>
        <p:nvPicPr>
          <p:cNvPr id="154" name="Google Shape;1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8125" y="1554075"/>
            <a:ext cx="5445800" cy="335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/>
          <p:nvPr/>
        </p:nvSpPr>
        <p:spPr>
          <a:xfrm>
            <a:off x="6050450" y="1441175"/>
            <a:ext cx="5665200" cy="3578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61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Insight</a:t>
            </a:r>
            <a:r>
              <a:rPr lang="en-US"/>
              <a:t>:</a:t>
            </a:r>
            <a:endParaRPr/>
          </a:p>
        </p:txBody>
      </p:sp>
      <p:sp>
        <p:nvSpPr>
          <p:cNvPr id="423" name="Google Shape;423;p61"/>
          <p:cNvSpPr txBox="1"/>
          <p:nvPr>
            <p:ph idx="1" type="body"/>
          </p:nvPr>
        </p:nvSpPr>
        <p:spPr>
          <a:xfrm>
            <a:off x="637700" y="1503300"/>
            <a:ext cx="5487300" cy="43182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Existe un creciente </a:t>
            </a:r>
            <a:r>
              <a:rPr lang="en-US" sz="2400">
                <a:solidFill>
                  <a:schemeClr val="dk2"/>
                </a:solidFill>
              </a:rPr>
              <a:t>número</a:t>
            </a:r>
            <a:r>
              <a:rPr lang="en-US" sz="2400">
                <a:solidFill>
                  <a:schemeClr val="dk2"/>
                </a:solidFill>
              </a:rPr>
              <a:t> de personas que se dejan llevar por los discursos de políticos enfocados en tirar hate a otros países e ideales contrarios.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Aprovecharemos este espacio para sorprender a una audiencia que busca mensajes negativos, con palabras que proponen ideales de unidad.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424" name="Google Shape;424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1425" y="1822825"/>
            <a:ext cx="4818551" cy="321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62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Idea</a:t>
            </a:r>
            <a:r>
              <a:rPr lang="en-US"/>
              <a:t>:</a:t>
            </a:r>
            <a:endParaRPr/>
          </a:p>
        </p:txBody>
      </p:sp>
      <p:sp>
        <p:nvSpPr>
          <p:cNvPr id="431" name="Google Shape;431;p62"/>
          <p:cNvSpPr txBox="1"/>
          <p:nvPr>
            <p:ph idx="1" type="body"/>
          </p:nvPr>
        </p:nvSpPr>
        <p:spPr>
          <a:xfrm>
            <a:off x="637700" y="1503300"/>
            <a:ext cx="5487300" cy="43182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Realizaremos ads especialmente diseñados para que aparezcan antes y después de discursos de hate.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En nuestros </a:t>
            </a:r>
            <a:r>
              <a:rPr lang="en-US" sz="2400">
                <a:solidFill>
                  <a:schemeClr val="dk2"/>
                </a:solidFill>
              </a:rPr>
              <a:t>anuncios</a:t>
            </a:r>
            <a:r>
              <a:rPr lang="en-US" sz="2400">
                <a:solidFill>
                  <a:schemeClr val="dk2"/>
                </a:solidFill>
              </a:rPr>
              <a:t>, Bose va a invitar a las personas a escuchar las palabras de personas famosas que promuevan un mundo mejor.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descr="Resultado de imagen para speech" id="432" name="Google Shape;432;p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9450" y="1554656"/>
            <a:ext cx="4727000" cy="3056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3475" y="595675"/>
            <a:ext cx="7885050" cy="566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/>
        </p:nvSpPr>
        <p:spPr>
          <a:xfrm>
            <a:off x="2315550" y="2456850"/>
            <a:ext cx="75609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6000">
                <a:solidFill>
                  <a:schemeClr val="dk1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rPr>
              <a:t>La personalidad de marca de Bose.</a:t>
            </a:r>
            <a:endParaRPr b="1" sz="6000">
              <a:solidFill>
                <a:schemeClr val="dk1"/>
              </a:solidFill>
              <a:latin typeface="Proxima Nova Extrabold"/>
              <a:ea typeface="Proxima Nova Extrabold"/>
              <a:cs typeface="Proxima Nova Extrabold"/>
              <a:sym typeface="Proxima Nova Extra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7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 personalidad de Bose.</a:t>
            </a:r>
            <a:endParaRPr/>
          </a:p>
        </p:txBody>
      </p:sp>
      <p:sp>
        <p:nvSpPr>
          <p:cNvPr id="168" name="Google Shape;168;p27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69" name="Google Shape;169;p27"/>
          <p:cNvSpPr txBox="1"/>
          <p:nvPr>
            <p:ph idx="1" type="body"/>
          </p:nvPr>
        </p:nvSpPr>
        <p:spPr>
          <a:xfrm>
            <a:off x="6602000" y="1216900"/>
            <a:ext cx="5400300" cy="47787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Bose tiene 30 años. Vive en una ciudad muy grande llena de ruido y de personas con opiniones distintas. Pero a Bose no le gusta andar de amargado ni ir discutiendo por la vida.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Bose prefiere conectarse con las personas a través de la música. Porque Bose muere por la música. 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Le gustan todos los estilos, todas las voces y todos los pasos de baile sin discriminar.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Lo puedes encontrar siempre con amigos en bares, en festivales, en charlas, en museos y en cualquier espacio en donde las personas se </a:t>
            </a:r>
            <a:r>
              <a:rPr lang="en-US" sz="1800">
                <a:solidFill>
                  <a:schemeClr val="dk2"/>
                </a:solidFill>
              </a:rPr>
              <a:t>reúnan</a:t>
            </a:r>
            <a:r>
              <a:rPr lang="en-US" sz="1800">
                <a:solidFill>
                  <a:schemeClr val="dk2"/>
                </a:solidFill>
              </a:rPr>
              <a:t> para intercambiar ideas y dar lo mejor de sí.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206800" y="1726925"/>
            <a:ext cx="5996349" cy="3997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7"/>
          <p:cNvSpPr/>
          <p:nvPr/>
        </p:nvSpPr>
        <p:spPr>
          <a:xfrm>
            <a:off x="-751225" y="1641875"/>
            <a:ext cx="6624300" cy="4183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El Tono de Bose</a:t>
            </a:r>
            <a:endParaRPr/>
          </a:p>
        </p:txBody>
      </p:sp>
      <p:sp>
        <p:nvSpPr>
          <p:cNvPr id="178" name="Google Shape;178;p28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79" name="Google Shape;179;p28"/>
          <p:cNvSpPr txBox="1"/>
          <p:nvPr>
            <p:ph idx="1" type="body"/>
          </p:nvPr>
        </p:nvSpPr>
        <p:spPr>
          <a:xfrm>
            <a:off x="637700" y="1503300"/>
            <a:ext cx="5400300" cy="40956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Bose tiene un tono amiguero y reconciliador.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Nunca esperes que te regañe a gritos ni que te obligue a que hagas algo.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Su tono de voz es muy empático y agradable.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Siempre que te habla es para darte un buen consejo o para que dejes de un lado las cosas que te hacen mal y te dediques a disfrutar de la vida con una buena canción y con la gente que te suma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descr="Imagen relacionada" id="180" name="Google Shape;18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3725" y="1570275"/>
            <a:ext cx="4950499" cy="3717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8"/>
          <p:cNvSpPr/>
          <p:nvPr/>
        </p:nvSpPr>
        <p:spPr>
          <a:xfrm>
            <a:off x="6845575" y="1398650"/>
            <a:ext cx="5292600" cy="4037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/>
          <p:nvPr>
            <p:ph type="title"/>
          </p:nvPr>
        </p:nvSpPr>
        <p:spPr>
          <a:xfrm>
            <a:off x="637712" y="371205"/>
            <a:ext cx="7765500" cy="845700"/>
          </a:xfrm>
          <a:prstGeom prst="rect">
            <a:avLst/>
          </a:prstGeom>
        </p:spPr>
        <p:txBody>
          <a:bodyPr anchorCtr="0" anchor="ctr" bIns="60925" lIns="121900" spcFirstLastPara="1" rIns="121900" wrap="square" tIns="609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 voz de Bose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71500" y="5885300"/>
            <a:ext cx="55287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Nunito Light"/>
              <a:ea typeface="Nunito Light"/>
              <a:cs typeface="Nunito Light"/>
              <a:sym typeface="Nunito Light"/>
            </a:endParaRPr>
          </a:p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513450" y="1820050"/>
            <a:ext cx="5412600" cy="2901000"/>
          </a:xfrm>
          <a:prstGeom prst="rect">
            <a:avLst/>
          </a:prstGeom>
        </p:spPr>
        <p:txBody>
          <a:bodyPr anchorCtr="0" anchor="t" bIns="60925" lIns="121900" spcFirstLastPara="1" rIns="121900" wrap="square" tIns="609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La voz de Bose, te invita a que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escuches mejor a las personas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y a que le prestes tus oídos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a mensajes positivos y a esas ideas </a:t>
            </a:r>
            <a:endParaRPr sz="24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2"/>
                </a:solidFill>
              </a:rPr>
              <a:t>que construyen un mundo mejor.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descr="bose headphones models" id="190" name="Google Shape;19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4075" y="1820050"/>
            <a:ext cx="6924200" cy="34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9"/>
          <p:cNvSpPr/>
          <p:nvPr/>
        </p:nvSpPr>
        <p:spPr>
          <a:xfrm>
            <a:off x="6176400" y="1709250"/>
            <a:ext cx="6715500" cy="37017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dk1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/>
          <p:nvPr>
            <p:ph type="title"/>
          </p:nvPr>
        </p:nvSpPr>
        <p:spPr>
          <a:xfrm>
            <a:off x="817901" y="2491900"/>
            <a:ext cx="92679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Proxima Nova"/>
              <a:buNone/>
            </a:pPr>
            <a:r>
              <a:rPr lang="en-US"/>
              <a:t>Escribe tu concepto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Personalizado 2">
      <a:dk1>
        <a:srgbClr val="4B22F4"/>
      </a:dk1>
      <a:lt1>
        <a:srgbClr val="F6F6F6"/>
      </a:lt1>
      <a:dk2>
        <a:srgbClr val="0F142F"/>
      </a:dk2>
      <a:lt2>
        <a:srgbClr val="E8EBF1"/>
      </a:lt2>
      <a:accent1>
        <a:srgbClr val="022CA8"/>
      </a:accent1>
      <a:accent2>
        <a:srgbClr val="0066FF"/>
      </a:accent2>
      <a:accent3>
        <a:srgbClr val="ABA1CE"/>
      </a:accent3>
      <a:accent4>
        <a:srgbClr val="FF5C63"/>
      </a:accent4>
      <a:accent5>
        <a:srgbClr val="00DE89"/>
      </a:accent5>
      <a:accent6>
        <a:srgbClr val="FFE571"/>
      </a:accent6>
      <a:hlink>
        <a:srgbClr val="00D5DE"/>
      </a:hlink>
      <a:folHlink>
        <a:srgbClr val="0066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